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3"/>
  </p:notesMasterIdLst>
  <p:handoutMasterIdLst>
    <p:handoutMasterId r:id="rId14"/>
  </p:handoutMasterIdLst>
  <p:sldIdLst>
    <p:sldId id="256" r:id="rId2"/>
    <p:sldId id="297" r:id="rId3"/>
    <p:sldId id="289" r:id="rId4"/>
    <p:sldId id="290" r:id="rId5"/>
    <p:sldId id="294" r:id="rId6"/>
    <p:sldId id="298" r:id="rId7"/>
    <p:sldId id="291" r:id="rId8"/>
    <p:sldId id="292" r:id="rId9"/>
    <p:sldId id="293" r:id="rId10"/>
    <p:sldId id="295" r:id="rId11"/>
    <p:sldId id="296" r:id="rId12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42"/>
    <p:restoredTop sz="94740"/>
  </p:normalViewPr>
  <p:slideViewPr>
    <p:cSldViewPr snapToGrid="0" snapToObjects="1">
      <p:cViewPr varScale="1">
        <p:scale>
          <a:sx n="128" d="100"/>
          <a:sy n="128" d="100"/>
        </p:scale>
        <p:origin x="8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1/22/22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rt/msds689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rt/msds689/blob/master/projects/featimp/featimp.md" TargetMode="External"/><Relationship Id="rId2" Type="http://schemas.openxmlformats.org/officeDocument/2006/relationships/hyperlink" Target="https://github.com/parrt/msds689/blob/master/projects/kmeans/kmeans.md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eetcode.com/problems/valid-palindrome/" TargetMode="External"/><Relationship Id="rId2" Type="http://schemas.openxmlformats.org/officeDocument/2006/relationships/hyperlink" Target="https://github.com/parrt/msds689/blob/master/labs/quiz-oo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arrt/msds689/blob/master/notes/operator-overloading.ipynb" TargetMode="External"/><Relationship Id="rId3" Type="http://schemas.openxmlformats.org/officeDocument/2006/relationships/hyperlink" Target="https://github.com/shik3519/programming-concepts-for-data-science/blob/master/notebooks/03-common%20datastructures%20and%20algorithms.ipynb" TargetMode="External"/><Relationship Id="rId7" Type="http://schemas.openxmlformats.org/officeDocument/2006/relationships/hyperlink" Target="https://github.com/parrt/msds501/blob/master/notes/OO.ipynb" TargetMode="External"/><Relationship Id="rId2" Type="http://schemas.openxmlformats.org/officeDocument/2006/relationships/hyperlink" Target="http://jeffe.cs.illinois.edu/teaching/algorithm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burst.io/10-steps-to-solving-a-programming-problem-8a32d1e96d74" TargetMode="External"/><Relationship Id="rId5" Type="http://schemas.openxmlformats.org/officeDocument/2006/relationships/hyperlink" Target="https://github.com/shik3519" TargetMode="External"/><Relationship Id="rId4" Type="http://schemas.openxmlformats.org/officeDocument/2006/relationships/hyperlink" Target="https://github.com/shik3519/programming-concepts-for-data-science/blob/master/notebooks/04-coding%20questions%20for%20DS%20interview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rt/msds689/blob/master/sds" TargetMode="External"/><Relationship Id="rId2" Type="http://schemas.openxmlformats.org/officeDocument/2006/relationships/hyperlink" Target="https://github.com/parrt/msds689/blob/master/academic-integrit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arrt/msds689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/>
              <a:t>Welcome to</a:t>
            </a:r>
            <a:br>
              <a:rPr lang="en-US" b="1" dirty="0"/>
            </a:br>
            <a:r>
              <a:rPr lang="en-US" b="1" dirty="0"/>
              <a:t>Data Structures &amp;</a:t>
            </a:r>
            <a:br>
              <a:rPr lang="en-US" b="1" dirty="0"/>
            </a:br>
            <a:r>
              <a:rPr lang="en-US" b="1" dirty="0"/>
              <a:t>Algorithms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Or, how to pass technical interviews given by programmers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course, why 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At least for the moment, many of the people interviewing you will be programmers, pretending to be data scientists</a:t>
            </a:r>
          </a:p>
          <a:p>
            <a:r>
              <a:rPr lang="en-US" dirty="0"/>
              <a:t>What do they know? Programming, data structures, and algorithms</a:t>
            </a:r>
          </a:p>
          <a:p>
            <a:r>
              <a:rPr lang="en-US" dirty="0"/>
              <a:t>Being able to organize data within a machine or across machines is a key skill for a data scientist</a:t>
            </a:r>
          </a:p>
          <a:p>
            <a:r>
              <a:rPr lang="en-US" dirty="0"/>
              <a:t>The larger the data, the more critical it is to understand how to measure algorithm performance and how to design efficient solutions</a:t>
            </a:r>
          </a:p>
          <a:p>
            <a:r>
              <a:rPr lang="en-US" dirty="0"/>
              <a:t>Optimally, you'd get this course much earlier, but the timing is good for your interviewing and was only spot we could jam this course in</a:t>
            </a:r>
          </a:p>
        </p:txBody>
      </p:sp>
    </p:spTree>
    <p:extLst>
      <p:ext uri="{BB962C8B-B14F-4D97-AF65-F5344CB8AC3E}">
        <p14:creationId xmlns:p14="http://schemas.microsoft.com/office/powerpoint/2010/main" val="283662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BCF96-25AA-2749-8534-EA1EB2BC8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a job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EDE7F-D038-AC4C-A6AA-55B52F04C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Be accomplished, be interesting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Know lots of people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Mine social network looking for job</a:t>
            </a:r>
          </a:p>
          <a:p>
            <a:endParaRPr lang="en-US" dirty="0"/>
          </a:p>
          <a:p>
            <a:r>
              <a:rPr lang="en-US" dirty="0"/>
              <a:t>When that fails or simultaneously</a:t>
            </a:r>
          </a:p>
          <a:p>
            <a:pPr lvl="1"/>
            <a:r>
              <a:rPr lang="en-US" dirty="0"/>
              <a:t>Cold apply to jobs via </a:t>
            </a:r>
            <a:r>
              <a:rPr lang="en-US"/>
              <a:t>the web (a lot!)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383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D6CF0-AD4B-BF49-B847-96C0B69FB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former cohort student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F26E0AB-FBD1-F746-8CB9-4C963E015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902" y="2256182"/>
            <a:ext cx="8433195" cy="297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482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read code</a:t>
            </a:r>
          </a:p>
          <a:p>
            <a:r>
              <a:rPr lang="en-US" dirty="0"/>
              <a:t>A formula for problem-solving simple algorithm problems</a:t>
            </a:r>
          </a:p>
          <a:p>
            <a:r>
              <a:rPr lang="en-US" dirty="0"/>
              <a:t>Core data structures, a unifying perspective</a:t>
            </a:r>
          </a:p>
          <a:p>
            <a:r>
              <a:rPr lang="en-US" dirty="0"/>
              <a:t>Algorithm complexity analysis</a:t>
            </a:r>
          </a:p>
          <a:p>
            <a:r>
              <a:rPr lang="en-US" dirty="0"/>
              <a:t>“</a:t>
            </a:r>
            <a:r>
              <a:rPr lang="en-US" i="1" dirty="0"/>
              <a:t>So much recursion!</a:t>
            </a:r>
            <a:r>
              <a:rPr lang="en-US" dirty="0"/>
              <a:t>” </a:t>
            </a:r>
            <a:r>
              <a:rPr lang="mr-IN" dirty="0"/>
              <a:t>–</a:t>
            </a:r>
            <a:r>
              <a:rPr lang="en-US" dirty="0"/>
              <a:t> MSDS2019 student comment</a:t>
            </a:r>
          </a:p>
          <a:p>
            <a:r>
              <a:rPr lang="en-US" dirty="0"/>
              <a:t>Walking and searching data structures</a:t>
            </a:r>
          </a:p>
          <a:p>
            <a:r>
              <a:rPr lang="en-US" dirty="0"/>
              <a:t>Sorting (with all of my dirty tricks)</a:t>
            </a:r>
          </a:p>
          <a:p>
            <a:r>
              <a:rPr lang="en-US" dirty="0"/>
              <a:t>Graphs and graph algorithms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096000" y="797073"/>
            <a:ext cx="46666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://github.com/parrt/msds689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7963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2627"/>
          </a:xfrm>
        </p:spPr>
        <p:txBody>
          <a:bodyPr/>
          <a:lstStyle/>
          <a:p>
            <a:r>
              <a:rPr lang="en-US" dirty="0"/>
              <a:t>Course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3506"/>
            <a:ext cx="10515600" cy="487345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Convert </a:t>
            </a:r>
            <a:r>
              <a:rPr lang="en-US" dirty="0" err="1"/>
              <a:t>htable</a:t>
            </a:r>
            <a:r>
              <a:rPr lang="en-US" dirty="0"/>
              <a:t> project to object-oriented version (8%)</a:t>
            </a:r>
          </a:p>
          <a:p>
            <a:pPr lvl="1"/>
            <a:r>
              <a:rPr lang="en-US" dirty="0"/>
              <a:t>With some extensions</a:t>
            </a:r>
          </a:p>
          <a:p>
            <a:pPr lvl="1"/>
            <a:r>
              <a:rPr lang="mr-IN" dirty="0"/>
              <a:t>…</a:t>
            </a:r>
            <a:r>
              <a:rPr lang="en-US" dirty="0"/>
              <a:t>and using somebody else’s code from two years ago!</a:t>
            </a:r>
          </a:p>
          <a:p>
            <a:pPr lvl="1"/>
            <a:r>
              <a:rPr lang="en-US" dirty="0"/>
              <a:t>hint: it’s </a:t>
            </a:r>
            <a:r>
              <a:rPr lang="en-US" dirty="0" err="1"/>
              <a:t>kinda</a:t>
            </a:r>
            <a:r>
              <a:rPr lang="en-US" dirty="0"/>
              <a:t> stinky code. ha!</a:t>
            </a:r>
          </a:p>
          <a:p>
            <a:r>
              <a:rPr lang="en-US" dirty="0" err="1"/>
              <a:t>kmeans</a:t>
            </a:r>
            <a:r>
              <a:rPr lang="en-US" dirty="0"/>
              <a:t> clustering, </a:t>
            </a:r>
            <a:r>
              <a:rPr lang="en-US" dirty="0" err="1"/>
              <a:t>kmeans</a:t>
            </a:r>
            <a:r>
              <a:rPr lang="en-US" dirty="0"/>
              <a:t>++ initial point selection (17%)</a:t>
            </a:r>
          </a:p>
          <a:p>
            <a:pPr lvl="1"/>
            <a:r>
              <a:rPr lang="en-US" dirty="0"/>
              <a:t>Spectral clustering, …</a:t>
            </a:r>
          </a:p>
          <a:p>
            <a:pPr lvl="1"/>
            <a:r>
              <a:rPr lang="en-US" dirty="0"/>
              <a:t>Image compression applications</a:t>
            </a:r>
          </a:p>
          <a:p>
            <a:r>
              <a:rPr lang="en-US" dirty="0"/>
              <a:t>Feature importance and selection (20%)</a:t>
            </a:r>
          </a:p>
          <a:p>
            <a:pPr lvl="1"/>
            <a:r>
              <a:rPr lang="en-US" dirty="0"/>
              <a:t>MRMR</a:t>
            </a:r>
            <a:r>
              <a:rPr lang="en-US"/>
              <a:t>, Permutation, </a:t>
            </a:r>
            <a:r>
              <a:rPr lang="en-US" dirty="0"/>
              <a:t>and </a:t>
            </a:r>
            <a:r>
              <a:rPr lang="en-US"/>
              <a:t>drop column, …</a:t>
            </a:r>
            <a:endParaRPr lang="en-US" dirty="0"/>
          </a:p>
          <a:p>
            <a:pPr lvl="1"/>
            <a:r>
              <a:rPr lang="en-US" dirty="0"/>
              <a:t>Automatic feature selection</a:t>
            </a:r>
          </a:p>
          <a:p>
            <a:r>
              <a:rPr lang="en-US" dirty="0"/>
              <a:t>Work as hard or as little as you want (I give no unit tests)</a:t>
            </a:r>
          </a:p>
          <a:p>
            <a:pPr lvl="1"/>
            <a:r>
              <a:rPr lang="en-US" dirty="0"/>
              <a:t>I will assign check, check-, check-- based upon your reports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6119336"/>
            <a:ext cx="621997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https://github.com/parrt/msds689/blob/master/projects/oohtable/oohtable.md</a:t>
            </a:r>
          </a:p>
          <a:p>
            <a:r>
              <a:rPr lang="en-US" sz="1400" dirty="0">
                <a:hlinkClick r:id="rId2"/>
              </a:rPr>
              <a:t>https://github.com/parrt/msds689/blob/master/projects/kmeans/kmeans.md</a:t>
            </a:r>
            <a:endParaRPr lang="en-US" sz="1400" dirty="0">
              <a:hlinkClick r:id="rId3"/>
            </a:endParaRPr>
          </a:p>
          <a:p>
            <a:r>
              <a:rPr lang="en-US" sz="1400" dirty="0">
                <a:hlinkClick r:id="rId3"/>
              </a:rPr>
              <a:t>https://github.com/parrt/msds689/blob/master/projects/featimp/featimp.md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69372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4B9ABD-B5D7-234C-BFD3-C439D6FB1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745610"/>
            <a:ext cx="10287000" cy="3771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evaluation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68111" y="594360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last day </a:t>
            </a:r>
            <a:r>
              <a:rPr lang="en-US"/>
              <a:t>of class</a:t>
            </a:r>
          </a:p>
        </p:txBody>
      </p:sp>
      <p:cxnSp>
        <p:nvCxnSpPr>
          <p:cNvPr id="8" name="Straight Arrow Connector 7"/>
          <p:cNvCxnSpPr>
            <a:cxnSpLocks/>
            <a:stCxn id="6" idx="3"/>
          </p:cNvCxnSpPr>
          <p:nvPr/>
        </p:nvCxnSpPr>
        <p:spPr>
          <a:xfrm flipV="1">
            <a:off x="6894252" y="5340485"/>
            <a:ext cx="1092157" cy="787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94252" y="732202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Please note grading will take at least a week</a:t>
            </a:r>
          </a:p>
          <a:p>
            <a:r>
              <a:rPr lang="en-US" i="1" dirty="0"/>
              <a:t>For projects, but I’ll grade exams quickly</a:t>
            </a:r>
          </a:p>
        </p:txBody>
      </p:sp>
    </p:spTree>
    <p:extLst>
      <p:ext uri="{BB962C8B-B14F-4D97-AF65-F5344CB8AC3E}">
        <p14:creationId xmlns:p14="http://schemas.microsoft.com/office/powerpoint/2010/main" val="2087868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82B8A-26B7-5F4E-8F31-2763F81C2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Kmeans</a:t>
            </a:r>
            <a:r>
              <a:rPr lang="en-US" dirty="0"/>
              <a:t> and feature importance projects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983B910-1DA6-2248-9F38-ABEDA3A79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13" y="2032672"/>
            <a:ext cx="10942818" cy="2088824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0BCC5BB-CC29-5548-8691-2A05FB532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13" y="4668969"/>
            <a:ext cx="10655067" cy="42870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350550-ACD0-384A-91CB-4680E8835953}"/>
              </a:ext>
            </a:extLst>
          </p:cNvPr>
          <p:cNvSpPr txBox="1"/>
          <p:nvPr/>
        </p:nvSpPr>
        <p:spPr>
          <a:xfrm>
            <a:off x="3201618" y="1318094"/>
            <a:ext cx="57887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Practice writing and implementing algorithms</a:t>
            </a:r>
          </a:p>
        </p:txBody>
      </p:sp>
    </p:spTree>
    <p:extLst>
      <p:ext uri="{BB962C8B-B14F-4D97-AF65-F5344CB8AC3E}">
        <p14:creationId xmlns:p14="http://schemas.microsoft.com/office/powerpoint/2010/main" val="1546380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things you can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0511"/>
            <a:ext cx="10515600" cy="4766452"/>
          </a:xfrm>
        </p:spPr>
        <p:txBody>
          <a:bodyPr/>
          <a:lstStyle/>
          <a:p>
            <a:r>
              <a:rPr lang="en-US" dirty="0"/>
              <a:t>Lots of little practice quizzes; e.g., </a:t>
            </a:r>
            <a:r>
              <a:rPr lang="en-US" sz="2000" dirty="0">
                <a:hlinkClick r:id="rId2"/>
              </a:rPr>
              <a:t>https://github.com/parrt/msds689/blob/master/labs/quiz-oo.ipynb</a:t>
            </a:r>
            <a:r>
              <a:rPr lang="en-US" sz="2000" dirty="0"/>
              <a:t> </a:t>
            </a:r>
          </a:p>
          <a:p>
            <a:r>
              <a:rPr lang="en-US" dirty="0" err="1"/>
              <a:t>LeetCode</a:t>
            </a:r>
            <a:r>
              <a:rPr lang="en-US" dirty="0"/>
              <a:t> algorithm and data structures challenges. e.g., </a:t>
            </a:r>
            <a:r>
              <a:rPr lang="en-US" sz="2000" dirty="0">
                <a:hlinkClick r:id="rId3"/>
              </a:rPr>
              <a:t>https://leetcode.com/problems/valid-palindrome/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26" y="3140388"/>
            <a:ext cx="7374376" cy="327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95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great free book on </a:t>
            </a:r>
            <a:r>
              <a:rPr lang="en-US" dirty="0">
                <a:hlinkClick r:id="rId2"/>
              </a:rPr>
              <a:t>algorithms by Jeff Erickson</a:t>
            </a:r>
            <a:endParaRPr lang="en-US" dirty="0"/>
          </a:p>
          <a:p>
            <a:r>
              <a:rPr lang="en-US" dirty="0"/>
              <a:t>Kleinberg and </a:t>
            </a:r>
            <a:r>
              <a:rPr lang="en-US" dirty="0" err="1"/>
              <a:t>Tardos</a:t>
            </a:r>
            <a:r>
              <a:rPr lang="en-US" dirty="0"/>
              <a:t>, </a:t>
            </a:r>
            <a:r>
              <a:rPr lang="en-US" i="1" dirty="0"/>
              <a:t>Algorithm Design</a:t>
            </a:r>
            <a:endParaRPr lang="en-US" dirty="0"/>
          </a:p>
          <a:p>
            <a:pPr lvl="1"/>
            <a:r>
              <a:rPr lang="en-US" dirty="0"/>
              <a:t>Please see compressed pdf kleinberg-common-running-times.7z in Canvas course files area (do not post material publicly please)</a:t>
            </a:r>
          </a:p>
          <a:p>
            <a:r>
              <a:rPr lang="en-US" dirty="0"/>
              <a:t>A very useful set of </a:t>
            </a:r>
            <a:r>
              <a:rPr lang="en-US" dirty="0">
                <a:hlinkClick r:id="rId3" invalidUrl="https://github.com/shik3519/programming-concepts-for-data-science/blob/master/notebooks/03-common datastructures and algorithms.ipynb"/>
              </a:rPr>
              <a:t>programming-concepts-for-data-science</a:t>
            </a:r>
            <a:r>
              <a:rPr lang="en-US" dirty="0"/>
              <a:t> and </a:t>
            </a:r>
            <a:r>
              <a:rPr lang="en-US" dirty="0">
                <a:hlinkClick r:id="rId4" invalidUrl="https://github.com/shik3519/programming-concepts-for-data-science/blob/master/notebooks/04-coding questions for DS interview.ipynb"/>
              </a:rPr>
              <a:t>data science coding questions</a:t>
            </a:r>
            <a:r>
              <a:rPr lang="en-US" dirty="0"/>
              <a:t> by former USF MSDS student </a:t>
            </a:r>
            <a:r>
              <a:rPr lang="en-US" dirty="0">
                <a:hlinkClick r:id="rId5"/>
              </a:rPr>
              <a:t>Shikhar Gupta</a:t>
            </a:r>
            <a:endParaRPr lang="en-US" dirty="0"/>
          </a:p>
          <a:p>
            <a:r>
              <a:rPr lang="en-US" dirty="0">
                <a:hlinkClick r:id="rId6"/>
              </a:rPr>
              <a:t>10 steps to solving a programming problem</a:t>
            </a:r>
            <a:endParaRPr lang="en-US" dirty="0"/>
          </a:p>
          <a:p>
            <a:r>
              <a:rPr lang="en-US" dirty="0"/>
              <a:t>Review </a:t>
            </a:r>
            <a:r>
              <a:rPr lang="en-US" dirty="0">
                <a:hlinkClick r:id="rId7"/>
              </a:rPr>
              <a:t>OO notebook</a:t>
            </a:r>
            <a:r>
              <a:rPr lang="en-US" dirty="0"/>
              <a:t> and </a:t>
            </a:r>
            <a:r>
              <a:rPr lang="en-US" dirty="0">
                <a:hlinkClick r:id="rId8"/>
              </a:rPr>
              <a:t>Operator overloading notebook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692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Administrivia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usual academic honesty rules will be enforced; in projects, reports, exams or any other artifact; </a:t>
            </a:r>
            <a:r>
              <a:rPr lang="en-US" dirty="0">
                <a:hlinkClick r:id="rId2"/>
              </a:rPr>
              <a:t>Honor Code</a:t>
            </a:r>
            <a:endParaRPr lang="en-US" dirty="0"/>
          </a:p>
          <a:p>
            <a:pPr lvl="1"/>
            <a:r>
              <a:rPr lang="en-US" dirty="0"/>
              <a:t>Do not represent another person’s work as your own</a:t>
            </a:r>
          </a:p>
          <a:p>
            <a:pPr lvl="1"/>
            <a:r>
              <a:rPr lang="en-US" dirty="0"/>
              <a:t>Don’t leave your laptop unattended/unlocked; others can take a picture of your code or simply use a USB key quickly</a:t>
            </a:r>
          </a:p>
          <a:p>
            <a:r>
              <a:rPr lang="en-US" dirty="0"/>
              <a:t>Students with Disabilities</a:t>
            </a:r>
          </a:p>
          <a:p>
            <a:pPr lvl="1"/>
            <a:r>
              <a:rPr lang="en-US" dirty="0"/>
              <a:t>If you are a student with a disability or disabling condition, or if you think you may have a disability, please contact USF </a:t>
            </a:r>
            <a:r>
              <a:rPr lang="en-US" dirty="0">
                <a:hlinkClick r:id="rId3"/>
              </a:rPr>
              <a:t>Student Disability Services</a:t>
            </a:r>
            <a:r>
              <a:rPr lang="en-US" dirty="0"/>
              <a:t> (SDS) for information about accommodations.</a:t>
            </a:r>
          </a:p>
          <a:p>
            <a:pPr lvl="1"/>
            <a:r>
              <a:rPr lang="en-US" dirty="0"/>
              <a:t>If you are sick, please let us know beforehand, not after-the-fact</a:t>
            </a:r>
          </a:p>
          <a:p>
            <a:pPr lvl="1"/>
            <a:r>
              <a:rPr lang="en-US" dirty="0"/>
              <a:t>More details on the course syllabus: </a:t>
            </a:r>
            <a:r>
              <a:rPr lang="en-US" dirty="0">
                <a:hlinkClick r:id="rId4"/>
              </a:rPr>
              <a:t>https://github.com/parrt/msds689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82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A291714E-D792-6043-B4EF-65EF2F87B769}" vid="{96EE3A04-EE60-9E4C-8038-064EAFFB5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usf</Template>
  <TotalTime>1195</TotalTime>
  <Words>677</Words>
  <Application>Microsoft Macintosh PowerPoint</Application>
  <PresentationFormat>Widescreen</PresentationFormat>
  <Paragraphs>68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Welcome to Data Structures &amp; Algorithms</vt:lpstr>
      <vt:lpstr>From former cohort student</vt:lpstr>
      <vt:lpstr>Course contents</vt:lpstr>
      <vt:lpstr>Course projects</vt:lpstr>
      <vt:lpstr>Student evaluation</vt:lpstr>
      <vt:lpstr>Kmeans and feature importance projects</vt:lpstr>
      <vt:lpstr>Extra things you can do</vt:lpstr>
      <vt:lpstr>Resources</vt:lpstr>
      <vt:lpstr>Administrivia</vt:lpstr>
      <vt:lpstr>Why this course, why now?</vt:lpstr>
      <vt:lpstr>How to get a job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data structures &amp; Algorithms</dc:title>
  <dc:creator>Microsoft Office User</dc:creator>
  <cp:lastModifiedBy>Terence Parr</cp:lastModifiedBy>
  <cp:revision>42</cp:revision>
  <cp:lastPrinted>2021-03-25T23:30:39Z</cp:lastPrinted>
  <dcterms:created xsi:type="dcterms:W3CDTF">2020-01-20T18:27:01Z</dcterms:created>
  <dcterms:modified xsi:type="dcterms:W3CDTF">2022-01-22T20:14:09Z</dcterms:modified>
</cp:coreProperties>
</file>